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sldIdLst>
    <p:sldId id="260" r:id="rId2"/>
    <p:sldId id="256" r:id="rId3"/>
    <p:sldId id="261" r:id="rId4"/>
    <p:sldId id="269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E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7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0110-8B50-497B-9A9B-55F02BDDABE9}" type="datetimeFigureOut">
              <a:rPr lang="it-IT" smtClean="0"/>
              <a:pPr/>
              <a:t>24/01/2011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120A8-5138-47A0-9658-B3591291FE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0" y="6356350"/>
            <a:ext cx="9144000" cy="501650"/>
          </a:xfrm>
          <a:gradFill>
            <a:gsLst>
              <a:gs pos="0">
                <a:schemeClr val="bg1"/>
              </a:gs>
              <a:gs pos="100000">
                <a:srgbClr val="739FC3"/>
              </a:gs>
            </a:gsLst>
            <a:lin ang="0" scaled="1"/>
          </a:gradFill>
        </p:spPr>
        <p:txBody>
          <a:bodyPr/>
          <a:lstStyle>
            <a:lvl1pPr>
              <a:defRPr sz="2400">
                <a:solidFill>
                  <a:srgbClr val="305E90"/>
                </a:solidFill>
              </a:defRPr>
            </a:lvl1pPr>
          </a:lstStyle>
          <a:p>
            <a:fld id="{6C45DF4A-3222-43CF-9292-15A7A2A433A9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05E9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-32" y="6356350"/>
            <a:ext cx="6072230" cy="501650"/>
          </a:xfrm>
        </p:spPr>
        <p:txBody>
          <a:bodyPr/>
          <a:lstStyle>
            <a:lvl1pPr algn="l">
              <a:defRPr sz="2400" b="1">
                <a:solidFill>
                  <a:srgbClr val="305E90"/>
                </a:solidFill>
              </a:defRPr>
            </a:lvl1pPr>
          </a:lstStyle>
          <a:p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0" y="6356350"/>
            <a:ext cx="9144000" cy="501650"/>
          </a:xfrm>
          <a:gradFill>
            <a:gsLst>
              <a:gs pos="0">
                <a:schemeClr val="bg1"/>
              </a:gs>
              <a:gs pos="100000">
                <a:srgbClr val="739FC3"/>
              </a:gs>
            </a:gsLst>
            <a:lin ang="0" scaled="1"/>
          </a:gradFill>
        </p:spPr>
        <p:txBody>
          <a:bodyPr/>
          <a:lstStyle>
            <a:lvl1pPr>
              <a:defRPr sz="2400">
                <a:solidFill>
                  <a:srgbClr val="305E90"/>
                </a:solidFill>
              </a:defRPr>
            </a:lvl1pPr>
          </a:lstStyle>
          <a:p>
            <a:fld id="{6C45DF4A-3222-43CF-9292-15A7A2A433A9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-32" y="6356350"/>
            <a:ext cx="6072230" cy="501650"/>
          </a:xfrm>
        </p:spPr>
        <p:txBody>
          <a:bodyPr/>
          <a:lstStyle>
            <a:lvl1pPr algn="l">
              <a:defRPr sz="2400" b="1">
                <a:solidFill>
                  <a:srgbClr val="305E90"/>
                </a:solidFill>
              </a:defRPr>
            </a:lvl1pPr>
          </a:lstStyle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2858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857496"/>
            <a:ext cx="8229600" cy="3268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5DF4A-3222-43CF-9292-15A7A2A433A9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Immagine 6" descr="Autostrade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7358082" cy="10715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05E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05E9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05E9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05E9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05E9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05E9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244727"/>
            <a:ext cx="7772400" cy="1470025"/>
          </a:xfrm>
        </p:spPr>
        <p:txBody>
          <a:bodyPr>
            <a:noAutofit/>
          </a:bodyPr>
          <a:lstStyle/>
          <a:p>
            <a:r>
              <a:rPr lang="it-IT" sz="5400" i="1" dirty="0" err="1" smtClean="0"/>
              <a:t>Termospruzzato</a:t>
            </a:r>
            <a:endParaRPr lang="it-IT" sz="5400" i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5957902"/>
            <a:ext cx="6400800" cy="61437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Direzione V Tronco – </a:t>
            </a:r>
            <a:r>
              <a:rPr lang="it-IT" sz="2400" dirty="0" err="1" smtClean="0"/>
              <a:t>Fiano</a:t>
            </a:r>
            <a:r>
              <a:rPr lang="it-IT" sz="2400" dirty="0" smtClean="0"/>
              <a:t> Romano</a:t>
            </a:r>
            <a:endParaRPr lang="it-IT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3" y="1562100"/>
            <a:ext cx="76866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6501495" y="428604"/>
            <a:ext cx="1742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Tratteggio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052736"/>
            <a:ext cx="503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dal Martedì al Giovedì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209800"/>
            <a:ext cx="71437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6501495" y="428604"/>
            <a:ext cx="1742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Tratteggio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052736"/>
            <a:ext cx="3668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del </a:t>
            </a:r>
            <a:r>
              <a:rPr lang="it-IT" sz="2400" i="1" dirty="0" smtClean="0">
                <a:solidFill>
                  <a:srgbClr val="305E90"/>
                </a:solidFill>
              </a:rPr>
              <a:t>Venerdì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5526728" y="404664"/>
            <a:ext cx="3617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Caratteristiche </a:t>
            </a:r>
            <a:r>
              <a:rPr lang="it-IT" sz="2800" b="1" i="1" u="sng" dirty="0" err="1" smtClean="0">
                <a:solidFill>
                  <a:srgbClr val="305E90"/>
                </a:solidFill>
              </a:rPr>
              <a:t>Termac</a:t>
            </a:r>
            <a:r>
              <a:rPr lang="it-IT" sz="2800" b="1" i="1" u="sng" dirty="0" smtClean="0">
                <a:solidFill>
                  <a:srgbClr val="305E90"/>
                </a:solidFill>
              </a:rPr>
              <a:t> 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pic>
        <p:nvPicPr>
          <p:cNvPr id="6" name="Immagine 5" descr="Anonim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390" y="1052736"/>
            <a:ext cx="49160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47143"/>
            <a:ext cx="3812205" cy="12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5220072" y="1074935"/>
            <a:ext cx="256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Capacità serbatoi resina:</a:t>
            </a:r>
          </a:p>
          <a:p>
            <a:r>
              <a:rPr lang="it-IT" dirty="0" smtClean="0"/>
              <a:t>3 serbatoi da 1800 litri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258782" y="1939031"/>
            <a:ext cx="2963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Capacità serbatoi microsfere:</a:t>
            </a:r>
          </a:p>
          <a:p>
            <a:r>
              <a:rPr lang="it-IT" dirty="0" smtClean="0"/>
              <a:t>3 serbatoi da 700 litri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441097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Con la serie MT si abbattono i tempi morti e le tempistiche del riscaldamento e della  preparazione del materiale alla spruzzatura finale grazie all’ottimo sistema di circolazione  dell’olio diatermico. Totalmente in sicurezza risulta essere l’equipaggiamento che gode di una unica forza motore, completamente realizzata da </a:t>
            </a:r>
            <a:r>
              <a:rPr lang="it-IT" dirty="0" err="1" smtClean="0"/>
              <a:t>TerMac</a:t>
            </a:r>
            <a:r>
              <a:rPr lang="it-IT" dirty="0" smtClean="0"/>
              <a:t>, che alimenta un circuito elettrico,  rigorosamente a bassa tensione (24 V) rispettando le normative CE, un circuito idraulico ed infine un circuito pneumatico, evitando quindi l’impiego di altri generatori.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6288049" y="428604"/>
            <a:ext cx="2604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Cantierizzazione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4734"/>
            <a:ext cx="7128792" cy="321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 descr="Anonim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074988"/>
            <a:ext cx="3528392" cy="2318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magine 13" descr="DSCN1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077072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CasellaDiTesto 14"/>
          <p:cNvSpPr txBox="1"/>
          <p:nvPr/>
        </p:nvSpPr>
        <p:spPr>
          <a:xfrm>
            <a:off x="7236296" y="2258870"/>
            <a:ext cx="1656184" cy="101566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/>
              <a:t>Mezzo dotato di assorbitore d’urto</a:t>
            </a:r>
            <a:endParaRPr lang="it-IT" sz="2000" b="1" dirty="0"/>
          </a:p>
        </p:txBody>
      </p:sp>
      <p:cxnSp>
        <p:nvCxnSpPr>
          <p:cNvPr id="17" name="Connettore 2 16"/>
          <p:cNvCxnSpPr>
            <a:stCxn id="15" idx="1"/>
          </p:cNvCxnSpPr>
          <p:nvPr/>
        </p:nvCxnSpPr>
        <p:spPr>
          <a:xfrm rot="10800000">
            <a:off x="4572000" y="2762926"/>
            <a:ext cx="2664296" cy="37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5" idx="2"/>
          </p:cNvCxnSpPr>
          <p:nvPr/>
        </p:nvCxnSpPr>
        <p:spPr>
          <a:xfrm rot="5400000">
            <a:off x="7105056" y="3333765"/>
            <a:ext cx="1018565" cy="9001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2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5447" b="3780"/>
          <a:stretch>
            <a:fillRect/>
          </a:stretch>
        </p:blipFill>
        <p:spPr bwMode="auto">
          <a:xfrm>
            <a:off x="531926" y="1700808"/>
            <a:ext cx="81339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435391" y="428604"/>
            <a:ext cx="2097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Squadra tipo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1043608" y="2492896"/>
            <a:ext cx="1008112" cy="576064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2267744" y="2492896"/>
            <a:ext cx="1008112" cy="576064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644008" y="2492896"/>
            <a:ext cx="1008112" cy="576064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7452320" y="1772816"/>
            <a:ext cx="1008112" cy="576064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/>
          <p:cNvCxnSpPr>
            <a:stCxn id="8" idx="4"/>
            <a:endCxn id="25" idx="0"/>
          </p:cNvCxnSpPr>
          <p:nvPr/>
        </p:nvCxnSpPr>
        <p:spPr>
          <a:xfrm rot="5400000">
            <a:off x="387932" y="4069468"/>
            <a:ext cx="2160240" cy="15922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10" idx="4"/>
            <a:endCxn id="27" idx="0"/>
          </p:cNvCxnSpPr>
          <p:nvPr/>
        </p:nvCxnSpPr>
        <p:spPr>
          <a:xfrm rot="16200000" flipH="1">
            <a:off x="2065019" y="3775740"/>
            <a:ext cx="2160240" cy="74667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stCxn id="11" idx="4"/>
            <a:endCxn id="28" idx="0"/>
          </p:cNvCxnSpPr>
          <p:nvPr/>
        </p:nvCxnSpPr>
        <p:spPr>
          <a:xfrm rot="16200000" flipH="1">
            <a:off x="4356050" y="3860974"/>
            <a:ext cx="2160240" cy="576212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2" idx="4"/>
            <a:endCxn id="29" idx="0"/>
          </p:cNvCxnSpPr>
          <p:nvPr/>
        </p:nvCxnSpPr>
        <p:spPr>
          <a:xfrm rot="5400000">
            <a:off x="6510487" y="3783311"/>
            <a:ext cx="2880320" cy="1145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611560" y="5229200"/>
            <a:ext cx="1553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 Operatori</a:t>
            </a:r>
          </a:p>
          <a:p>
            <a:r>
              <a:rPr lang="it-IT" dirty="0" err="1" smtClean="0"/>
              <a:t>Termosruzzato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2680685" y="5229200"/>
            <a:ext cx="1675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 Operatore</a:t>
            </a:r>
          </a:p>
          <a:p>
            <a:r>
              <a:rPr lang="it-IT" dirty="0" err="1" smtClean="0"/>
              <a:t>Termospruzzato</a:t>
            </a:r>
            <a:endParaRPr lang="it-IT" dirty="0" smtClean="0"/>
          </a:p>
        </p:txBody>
      </p:sp>
      <p:sp>
        <p:nvSpPr>
          <p:cNvPr id="28" name="CasellaDiTesto 27"/>
          <p:cNvSpPr txBox="1"/>
          <p:nvPr/>
        </p:nvSpPr>
        <p:spPr>
          <a:xfrm>
            <a:off x="4871638" y="5229200"/>
            <a:ext cx="1705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 operaio del</a:t>
            </a:r>
          </a:p>
          <a:p>
            <a:r>
              <a:rPr lang="it-IT" dirty="0" smtClean="0"/>
              <a:t>CE di pertinenza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7092280" y="5229200"/>
            <a:ext cx="1705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 operaio del</a:t>
            </a:r>
          </a:p>
          <a:p>
            <a:r>
              <a:rPr lang="it-IT" dirty="0" smtClean="0"/>
              <a:t>CE di pertinenza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084168" y="428604"/>
            <a:ext cx="2956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Programma Lavori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pic>
        <p:nvPicPr>
          <p:cNvPr id="5" name="Immagine 4" descr="rete_autostradale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599" y="1412776"/>
            <a:ext cx="3925677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2915816" y="1124744"/>
            <a:ext cx="4357718" cy="571504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it-IT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Tratte </a:t>
            </a:r>
            <a:r>
              <a:rPr lang="it-IT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internalizzate</a:t>
            </a:r>
            <a:endParaRPr lang="it-IT" sz="1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215186" y="2636912"/>
            <a:ext cx="2320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Periodo lavori:</a:t>
            </a:r>
          </a:p>
          <a:p>
            <a:r>
              <a:rPr lang="it-IT" sz="1600" dirty="0" smtClean="0"/>
              <a:t>23 maggio - 16 settembre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186526" y="3515524"/>
            <a:ext cx="39501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Sospensioni:</a:t>
            </a:r>
          </a:p>
          <a:p>
            <a:r>
              <a:rPr lang="it-IT" sz="1600" dirty="0" smtClean="0"/>
              <a:t>1 giugno - 3 giugno (ponte del 2 giugno)</a:t>
            </a:r>
          </a:p>
          <a:p>
            <a:r>
              <a:rPr lang="it-IT" sz="1600" dirty="0" smtClean="0"/>
              <a:t>27 giugno - 1 luglio (ponte SS Pietro e Paolo)</a:t>
            </a:r>
          </a:p>
          <a:p>
            <a:r>
              <a:rPr lang="it-IT" sz="1600" dirty="0" smtClean="0"/>
              <a:t>29 luglio - 28 Agosto (valutazione  di possibili </a:t>
            </a:r>
          </a:p>
          <a:p>
            <a:r>
              <a:rPr lang="it-IT" sz="1600" dirty="0" smtClean="0"/>
              <a:t>Interventi puntuali)</a:t>
            </a:r>
          </a:p>
          <a:p>
            <a:endParaRPr lang="it-IT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200956" y="1124744"/>
            <a:ext cx="31550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Tratte lavorate:</a:t>
            </a:r>
          </a:p>
          <a:p>
            <a:r>
              <a:rPr lang="it-IT" sz="1600" dirty="0" smtClean="0"/>
              <a:t>A12 dal km 0+000 al km 65+400</a:t>
            </a:r>
          </a:p>
          <a:p>
            <a:r>
              <a:rPr lang="it-IT" sz="1600" dirty="0" smtClean="0"/>
              <a:t>A01 dal km 417+600 al km 576+300</a:t>
            </a:r>
          </a:p>
          <a:p>
            <a:r>
              <a:rPr lang="it-IT" sz="1600" dirty="0" smtClean="0"/>
              <a:t>D18 dal km 0+000 al km 3+600</a:t>
            </a:r>
          </a:p>
          <a:p>
            <a:r>
              <a:rPr lang="it-IT" sz="1600" dirty="0" smtClean="0"/>
              <a:t>D18 dal km 19+400 al km 23+119</a:t>
            </a:r>
          </a:p>
          <a:p>
            <a:endParaRPr lang="it-IT" sz="1600" dirty="0"/>
          </a:p>
        </p:txBody>
      </p:sp>
      <p:cxnSp>
        <p:nvCxnSpPr>
          <p:cNvPr id="11" name="Connettore 2 10"/>
          <p:cNvCxnSpPr/>
          <p:nvPr/>
        </p:nvCxnSpPr>
        <p:spPr>
          <a:xfrm rot="5400000">
            <a:off x="1907704" y="1556792"/>
            <a:ext cx="1080120" cy="1080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2555776" y="3073520"/>
            <a:ext cx="2160240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Tratte </a:t>
            </a:r>
            <a:r>
              <a:rPr lang="it-IT" noProof="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ernalizzate</a:t>
            </a: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Connettore 2 13"/>
          <p:cNvCxnSpPr/>
          <p:nvPr/>
        </p:nvCxnSpPr>
        <p:spPr>
          <a:xfrm rot="5400000">
            <a:off x="2446970" y="4113870"/>
            <a:ext cx="1801788" cy="4320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6454" y="5088979"/>
            <a:ext cx="49720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47614"/>
            <a:ext cx="82105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6084168" y="428604"/>
            <a:ext cx="2470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Margine DX/SX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052736"/>
            <a:ext cx="354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del </a:t>
            </a:r>
            <a:r>
              <a:rPr lang="it-IT" sz="2400" i="1" dirty="0" smtClean="0">
                <a:solidFill>
                  <a:srgbClr val="305E90"/>
                </a:solidFill>
              </a:rPr>
              <a:t>Lunedì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531962"/>
            <a:ext cx="82486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6084168" y="428604"/>
            <a:ext cx="2470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Margine DX/SX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67544" y="1052736"/>
            <a:ext cx="503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dal Martedì al Giovedì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8" y="2209800"/>
            <a:ext cx="71342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6084168" y="428604"/>
            <a:ext cx="2470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Margine DX/SX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1052736"/>
            <a:ext cx="3668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del </a:t>
            </a:r>
            <a:r>
              <a:rPr lang="it-IT" sz="2400" i="1" dirty="0" smtClean="0">
                <a:solidFill>
                  <a:srgbClr val="305E90"/>
                </a:solidFill>
              </a:rPr>
              <a:t>Venerdì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DF4A-3222-43CF-9292-15A7A2A433A9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481138"/>
            <a:ext cx="71437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6501495" y="428604"/>
            <a:ext cx="1742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i="1" u="sng" dirty="0" smtClean="0">
                <a:solidFill>
                  <a:srgbClr val="305E90"/>
                </a:solidFill>
              </a:rPr>
              <a:t>Tratteggio</a:t>
            </a:r>
            <a:endParaRPr lang="it-IT" sz="2800" b="1" i="1" u="sng" dirty="0">
              <a:solidFill>
                <a:srgbClr val="305E9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67544" y="1052736"/>
            <a:ext cx="354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solidFill>
                  <a:srgbClr val="305E90"/>
                </a:solidFill>
              </a:rPr>
              <a:t>Ciclo </a:t>
            </a:r>
            <a:r>
              <a:rPr lang="it-IT" sz="2400" i="1" dirty="0" smtClean="0">
                <a:solidFill>
                  <a:srgbClr val="305E90"/>
                </a:solidFill>
              </a:rPr>
              <a:t>giornaliero del </a:t>
            </a:r>
            <a:r>
              <a:rPr lang="it-IT" sz="2400" i="1" dirty="0" smtClean="0">
                <a:solidFill>
                  <a:srgbClr val="305E90"/>
                </a:solidFill>
              </a:rPr>
              <a:t>Lunedì</a:t>
            </a:r>
            <a:endParaRPr lang="it-IT" sz="2400" i="1" dirty="0">
              <a:solidFill>
                <a:srgbClr val="305E9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266</Words>
  <Application>Microsoft Office PowerPoint</Application>
  <PresentationFormat>Presentazione su schermo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Termospruzzato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Autostrade per l'Italia S.p.A.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00695456</dc:creator>
  <cp:lastModifiedBy>00695456</cp:lastModifiedBy>
  <cp:revision>62</cp:revision>
  <dcterms:created xsi:type="dcterms:W3CDTF">2009-12-03T11:01:12Z</dcterms:created>
  <dcterms:modified xsi:type="dcterms:W3CDTF">2011-01-24T17:30:29Z</dcterms:modified>
</cp:coreProperties>
</file>